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3"/>
  </p:notesMasterIdLst>
  <p:sldIdLst>
    <p:sldId id="256" r:id="rId2"/>
    <p:sldId id="280" r:id="rId3"/>
    <p:sldId id="285" r:id="rId4"/>
    <p:sldId id="286" r:id="rId5"/>
    <p:sldId id="288" r:id="rId6"/>
    <p:sldId id="282" r:id="rId7"/>
    <p:sldId id="287" r:id="rId8"/>
    <p:sldId id="281" r:id="rId9"/>
    <p:sldId id="271" r:id="rId10"/>
    <p:sldId id="257" r:id="rId11"/>
    <p:sldId id="267" r:id="rId12"/>
    <p:sldId id="273" r:id="rId13"/>
    <p:sldId id="260" r:id="rId14"/>
    <p:sldId id="274" r:id="rId15"/>
    <p:sldId id="268" r:id="rId16"/>
    <p:sldId id="261" r:id="rId17"/>
    <p:sldId id="258" r:id="rId18"/>
    <p:sldId id="279" r:id="rId19"/>
    <p:sldId id="289" r:id="rId20"/>
    <p:sldId id="292" r:id="rId21"/>
    <p:sldId id="291" r:id="rId22"/>
    <p:sldId id="295" r:id="rId23"/>
    <p:sldId id="296" r:id="rId24"/>
    <p:sldId id="299" r:id="rId25"/>
    <p:sldId id="297" r:id="rId26"/>
    <p:sldId id="300" r:id="rId27"/>
    <p:sldId id="301" r:id="rId28"/>
    <p:sldId id="298" r:id="rId29"/>
    <p:sldId id="302" r:id="rId30"/>
    <p:sldId id="303" r:id="rId31"/>
    <p:sldId id="30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" y="7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4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70.04608" units="1/cm"/>
          <inkml:channelProperty channel="Y" name="resolution" value="38.13559" units="1/cm"/>
          <inkml:channelProperty channel="T" name="resolution" value="1" units="1/dev"/>
        </inkml:channelProperties>
      </inkml:inkSource>
      <inkml:timestamp xml:id="ts0" timeString="2019-01-31T23:09:49.99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18109 15663 0,'0'-24'203,"-23"-46"-141,-24 23-46,47 23-16,-47-23 16,23 0-16,-23 0 15,0-47 1,24 47 0,23 24-1,-24-1 1,24 1 109,-47-24-125,47 23 15,-47-23 1,-24-24 0,24 24-1,0 0 1,0 0 0,24 24-1,-24-24 1,23 47-1,1-24 1,-1 1-16,-23-1 16,-23 1 15,-1-1-15,-47-23-1,71 24 1,-47 23-1,24-24 1,46 1 0,-23 23 93,-23 0-93,-24 0-16,-95 70 15,-46 1 17,71-48-17,23 1 1,70-1-1,47-23 1,1 0 0,-24 24-1,23 23 1,-70 0 0,-23 23-1,46 1 1,-23 0-1,71-1 1,-1 1 0,-23-1-1,23 24 17,-23-23-17,47 23 1,-23-47-16,-1 23 15,24 1 1,0 0 0,0-24-1,0 23 1,0-46 0,0 23-1,0-24 1,0 24-1,0-23 1,0-1 15,0 24-15,0 24 0,0-48-1,0 24 1,0 1-1,0-1 1,0 0 0,0 23-1,0-23 1,0 24 0,0-1-1,0 24 1,0-47-1,24 0 17,-24-23-17,23 23 1,-23-23 0,47 46-1,-23-46 1,0 46-1,-1-70 1,-23 24 0,24-1-1,-1 24 17,1-47-17,-1 24 1,24 46-1,-23-46 1,23 23 0,0-24 15,23 24-15,-23-23-1,0-1 1,-23-23-1,23 24-15,-24-1 16,1-23 0,47 24-1,-24 0 1,47 23 0,70 23-1,142 1 1,-71-24-1,-94-24 1,-23-23 15,-95 0-15,1 0 46,-1 0-46,48 0-16,0 0 16,93 0-1,95 0 1,-142 0 0,-69-23-1,-48-1 157,0-23-156,0-23-16,0 23 15,23-48 1,1 72 0,-1-24-1,1-24 1,-24 48-1,0-1 1,23 1 15,1-1-15,-24 1 0,23-1-1,-23 1 1,24-24-1,-1 47 1,-23-24-16,24 1 16,-24-1-1,23 1 1,-23-1 0,24 1-1,-1-1 1,-23 1-1,24-24 17,-24-1-17,0 1 1,23 24 0,1-48-1,-24 48 1,23-24 31,-23 23-16,0 1-15,0-24-1,24 23 1,-24 1-1,0-1-15,23 1 16,-23-1 0,0-23-1,0-23 1,0 23 0,24-1-1,-1-22 1,-23 23-1,0 0 1,0 23 0,0 1 15,0-1-15,0 1-16,24-1 31,-24 1 0,0-1-15,0-23-1,0 24 1,0-48 0,0 48-1,0-24 1,0-24-1,0 24 1,-47 0 0,23 0-1,24 23 1,-23 1 0,23-1-1,-24 24 110,1 0-109,-1 0-1,1 0 1,-1 0-16,1 0 203</inkml:trace>
  <inkml:trace contextRef="#ctx0" brushRef="#br0" timeOffset="1796.9722">15804 14957 0,'-23'-23'93,"-1"-24"-93,24 0 16,-23-24-16,-24-46 16,-47-118-1,-24-48 1,48 48 0,-71-47-1,70 70 1,47 71-1,-46 24 1,70 46 0,-24 24-1,1 23 17,23 1-32,0-1 15,-24 1 1</inkml:trace>
  <inkml:trace contextRef="#ctx0" brushRef="#br0" timeOffset="2765.9431">15075 15522 0,'-23'0'47,"23"-24"-16,-47-23-15,23-23-16,-46 23 15,-95-141 1,-70-118 0,0 24-1,47 93 1,23-46-1,118 141 17,23 94 77,1 71-109</inkml:trace>
  <inkml:trace contextRef="#ctx0" brushRef="#br0" timeOffset="4015.9709">15099 16580 0,'-24'-23'125,"-93"-24"-125,-48 0 15,1 0-15,-72 0 16,25-48-1,-213-22 1,48 23 0,117 23-1,165 24 1,71 24 0</inkml:trace>
  <inkml:trace contextRef="#ctx0" brushRef="#br0" timeOffset="5281.8342">16886 14558 0,'-23'-24'63,"23"-70"-48,0 0-15,47-165 16,47-70 0,-24 0 15,25-1-16,-25 95 1,-70 94-16,0 47 16,0 47-1,24 24 1</inkml:trace>
  <inkml:trace contextRef="#ctx0" brushRef="#br0" timeOffset="6641.3532">17851 15334 0,'0'-24'125,"70"-93"-110,1-1-15,-1-23 16,-46 47-1,46-47-15</inkml:trace>
  <inkml:trace contextRef="#ctx0" brushRef="#br0" timeOffset="8141.5912">18062 15004 0,'0'-23'94,"0"-24"-94,24 23 15,-24-23-15,47-47 16,0 0 15,-24 47-31,1-23 16,23-142 0,-24 94-1,24-70 1,24 24-1,-47-25 1,23 48 0,-24 24-1,-23-24 1,24 23 0,-1 47-1,-23 1 1</inkml:trace>
  <inkml:trace contextRef="#ctx0" brushRef="#br0" timeOffset="9251.0539">18344 16721 0</inkml:trace>
  <inkml:trace contextRef="#ctx0" brushRef="#br0" timeOffset="10563.7429">18274 16510 0,'0'-24'94,"94"-46"-94,0 23 15,0 0-15,24-1 16,23-46-1,141-70 1,-117 70 0,46-71-1,-140 95 1,23-1 0,47-23-1,-23 23 1,-1 1-1,-70 70-15,24-71 16,-48 48 0,1-1-1,-1 1 1,1-1 15,-1-46-15,1 46-1,-24-46 1,71-95 0,23 47-1,-47-46 1,-47 46 0,0 48-1,0 46 1</inkml:trace>
  <inkml:trace contextRef="#ctx0" brushRef="#br0" timeOffset="14907.9574">16110 15851 0,'0'-23'109,"0"-1"-109,0 1 16,0-24-16,0 23 15,0 1 1,0-48 0,0 47-1,0 1 1,-23 23 140,-1 0-140,-23 23-1,24-23 1,-1 0 0,24 24-1,-23-1 1,-1 1-1,1 0 17,-1-1-32,-47 48 15,1-24 1,-1-24 0,24 24-1,47-23 95,-23-1-64,23 1 79,0-1-125,0 1 32,0-1-32,0 1 125,23-24-110,1 23-15,-1-23 16,1 0 0,-1 24-1,1-24 1,-1 0 140,1 0-140,-1 0-1,1 0-15,-1 0 32,1 0-1,0-24-16,-1 24 1,1 0 0,-1 0-1,1 0 32,-1-23-31,1 23 93,-24-24-109,0 1 94,23 23-78,-23-24-16,0 1 15,0-24 16,0 23-15,0 1 0,24 23-16,-24-24 15,0 1 1,0-1 0,0 1 15,0-1-16,0 1 17,0-1 124,0 1-125,0-1-31,0 0 16,-24 24 15,1 0 157,-1 0-188,1 0 15,-24 0 1,-24 0-1,0 24 1,24-24 0,24 24-1,23-1 17,-24-23 30,1 24-46,23-1 62,0 1-63,0-1 1,0 1 0,0-1-1,0 24 79,0-23-78,0-1-1,0 1 32,0-1-47,0 1 47,23-24-31,-23 23-1,0 1 1,24-1 0,-24 1 30,23-24-30,1 0 93,-1 0-109,1 0 16,-1 0-16,1 0 16,0 0-1,46 0 1,-46 0 0,-1 0-1</inkml:trace>
  <inkml:trace contextRef="#ctx0" brushRef="#br0" timeOffset="17783.241">17286 15922 0,'0'-24'172,"0"1"-156,0-24 0,0 23-1,-47-46 1,47-1-1,-23 0 1,-1 48-16,24-24 16,-23 47 77,-1 0-30,0 0-47,1 0 15,-1 23-31,-23 1 15,47-1 1,-23 1 0,-48 23-1,24-23 1,24 23 0,23-24 124,0 1-124,0 23-1,0-24 1,0 1 0,0-1-1,0 1-15,0-1 16,0 1 15,0-1-15,0 1-1,23-1 1,-23 1 0,0-1 15,24 1-15,-24-1-1,23-23 1,1 24-1,-24-1 1,47-23 0,0 0-1,23 24 1,25-24 0,-25 0-1,1 0 1,-48 0-1,1 0 17,-1 0-1,1-24 0,-24 1 0,0-1-15,23-23 0,1 24-1,-24-1 1,0 1 0,0-24-1,0 23 1,0 1-16,0-1 15,0-23 1,-24-23 15,1 46-15,-1 1 15,1-1-15,-1 24 15,24-23-31,-23 23 16,-24 0 15,23 0-31,-70 0 16,0 0-1,47 0 1,23 0-1,1 0 17,-1 0 77,1 0-93,-1 0-1,24 47 1,0-24 0,-23 1 15,23-1-16,0 24 1,0-23 31,23-24-31,-23 23 15,47 1-16</inkml:trace>
  <inkml:trace contextRef="#ctx0" brushRef="#br0" timeOffset="22158.7568">17098 17004 0,'-24'0'203,"-23"0"-203,24 0 16,-24 0-16,-24-24 15,1 24 1,-1-47-1,48 47 1,-24-24 0,47 1 46,-24 23-62,1-24 16,-1 1 31,1-1-47,-1 24 15,1-23 17,-25-1-17,-22 24 1,23-23-1,0 23 1,23 0-16,-23 0 16,24 0-1,-1 0 1,1 0 0,-1 23-1,1 1 1,-1-1 15,24 1-15,-23-1-1,-1 24 17,24-23-32,0 0 15,0-1 1,-23 1-1,23-1 1,0 1 0,0-1 15,0 24-15,0-23-1,0 23 1,0 0-1,0-24 1,0 1-16,0 23 16,0 23-1,0-46 32,0 23-31,23-24-1,1 1 1,-24-1 0,23-23-1,-23 24 1,24 0 0,46-1-1,1-23 1,-24 0-16,0 24 15,94-1 1,0-23 0,-23 0-1,-1 0 17,-46 0-17,-24 0 1,23-23-1,-46 23 17,-24-24-17,23 24-15,1-23 32,0-1 93,-24 0-110,23 24-15,24 0 16,-23-23-16,-1-1 15,24 1 1,0-1 0,-23 1-1,-1-1 1,-23 1 46,24-1-30,-24 1 15,0-1-16,23 1-16,1-1 1,-1 1 0,1-1-1,-24 1 1,23 23 78,-23-24-32,-47 1-46,24 23-1,-24-24-15,23 24 16,-70-47 0,47 47-1,24-23 1,23-1 15,-24 24 32,1 0-63,-1-23 15,1 23 1,-1 0 0,-23-24-1,23 1-15,1 23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0FB4E-0194-4708-B96F-D53190733C3B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D8582-FA55-435F-A7B3-694B092A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8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4F7EB4-5E10-429D-96FE-05BFFC06E0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B00EB9-EBB4-46D3-8A3D-887CA721D43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BAE2BD09-ADA2-4E63-B029-12070C0DAE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C843D0B8-A9B2-40E0-ACE6-DC0580E9E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957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BD664B-B623-4AA3-83B8-C0530FDBBC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F280A-8ED0-4758-BE58-B824AA1583D2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9C04E637-4467-4F87-9DDB-7514283AF94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21A679C4-FA9D-4F33-8EB2-C720C26BF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267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F3D73B-DC33-4E8D-BCE1-4870D7ED7D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5A6C0-25B1-4821-9F03-41B405DEEAC7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69C57927-DA8B-4F78-9457-F7A902BB58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95EAF3BA-6052-45D2-86C3-CEB9F4DEA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44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8DB8F7-F728-4DB7-8861-F624161592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EA1C4B-978B-4094-AC33-90B1DA73BEC0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95EE294C-D765-461B-A575-BFBBA32F776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633F3B0B-935D-45A4-B130-842CBE90C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5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8B562B3-6413-42A7-82E5-4BFB35A63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220F5-16DC-49D8-B31B-517115F309E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28B77FD3-D03A-45F5-A9F9-7C094B37A21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D98DC310-DE98-4305-AB65-9A0F08873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029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CF06B3-BA9C-4557-A978-4C5A578304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76A7AC-E78E-4C1E-8B19-033E273939A3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D44B0651-D774-4244-B2B1-4C9C8B574D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0D9C24C0-CB73-44DC-9880-2A5CDB28B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326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B7A13B-67F0-4C0E-A708-4A21F0A58C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17279-1D19-4E54-AC63-619A392EE24F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0EFB1706-3628-44B9-89F7-633528B0A73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7B717D7-A4CE-4522-B49A-78E6B59C6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836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00EC90-B2DE-42BC-95A5-CD0FFE48CE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C43A5A-B16C-4134-971E-6BADC1F501E5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B0FD22A0-CC88-42E5-815B-5D31ED1CD5E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DABE4129-6FB2-4318-BC88-9BF67866B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649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1FD608-8B37-4269-AB76-85AA76E288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A6661-8895-4F9C-A928-2D1A2869AE7B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8488A636-547E-41CF-A4CE-685438B1633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8CC04403-A57F-483B-9518-50AB184CEE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697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7B44A0-B00C-4228-8FDA-981B7A74FD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837AFF-12F6-47AA-BC84-21ADCB3AB724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96E187D0-EC0D-4863-8404-9D270E3744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3350CDE9-A29D-4B8D-8C57-D5B7363F6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891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C109-AD9D-44E1-BB5E-C0137E8DE4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16BE-DEE8-4A57-ACEF-374CBFEA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0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C109-AD9D-44E1-BB5E-C0137E8DE4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16BE-DEE8-4A57-ACEF-374CBFEA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1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C109-AD9D-44E1-BB5E-C0137E8DE4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16BE-DEE8-4A57-ACEF-374CBFEABE6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5971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C109-AD9D-44E1-BB5E-C0137E8DE4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16BE-DEE8-4A57-ACEF-374CBFEA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78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C109-AD9D-44E1-BB5E-C0137E8DE4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16BE-DEE8-4A57-ACEF-374CBFEABE6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5754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C109-AD9D-44E1-BB5E-C0137E8DE4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16BE-DEE8-4A57-ACEF-374CBFEA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07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C109-AD9D-44E1-BB5E-C0137E8DE4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16BE-DEE8-4A57-ACEF-374CBFEA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51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C109-AD9D-44E1-BB5E-C0137E8DE4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16BE-DEE8-4A57-ACEF-374CBFEA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2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C109-AD9D-44E1-BB5E-C0137E8DE4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16BE-DEE8-4A57-ACEF-374CBFEA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1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C109-AD9D-44E1-BB5E-C0137E8DE4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16BE-DEE8-4A57-ACEF-374CBFEA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0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C109-AD9D-44E1-BB5E-C0137E8DE4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16BE-DEE8-4A57-ACEF-374CBFEA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3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C109-AD9D-44E1-BB5E-C0137E8DE4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16BE-DEE8-4A57-ACEF-374CBFEA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1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C109-AD9D-44E1-BB5E-C0137E8DE4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16BE-DEE8-4A57-ACEF-374CBFEA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3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C109-AD9D-44E1-BB5E-C0137E8DE4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16BE-DEE8-4A57-ACEF-374CBFEA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6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C109-AD9D-44E1-BB5E-C0137E8DE4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16BE-DEE8-4A57-ACEF-374CBFEA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0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C109-AD9D-44E1-BB5E-C0137E8DE4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E16BE-DEE8-4A57-ACEF-374CBFEA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6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EC109-AD9D-44E1-BB5E-C0137E8DE4BC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AE16BE-DEE8-4A57-ACEF-374CBFEAB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60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/>
              <a:t>Moving to the </a:t>
            </a:r>
            <a:br>
              <a:rPr lang="en-US" sz="6600" dirty="0"/>
            </a:br>
            <a:r>
              <a:rPr lang="en-US" sz="6600" dirty="0"/>
              <a:t>Next Stage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300215"/>
            <a:ext cx="7766936" cy="13856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Sharon P. Douglas, MD</a:t>
            </a:r>
          </a:p>
          <a:p>
            <a:r>
              <a:rPr lang="en-US" dirty="0"/>
              <a:t>Pulmonary/Critical Care</a:t>
            </a:r>
          </a:p>
          <a:p>
            <a:r>
              <a:rPr lang="en-US" dirty="0"/>
              <a:t>Professor of Medicine</a:t>
            </a:r>
          </a:p>
          <a:p>
            <a:r>
              <a:rPr lang="en-US" dirty="0"/>
              <a:t>Associate Dean for VA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41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feedback?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Communication about a process, </a:t>
            </a:r>
          </a:p>
          <a:p>
            <a:pPr marL="0" indent="0">
              <a:buNone/>
            </a:pPr>
            <a:r>
              <a:rPr lang="en-US" sz="2800" dirty="0"/>
              <a:t>    with the goal of improvement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Verbal or nonverbal</a:t>
            </a:r>
          </a:p>
        </p:txBody>
      </p:sp>
      <p:pic>
        <p:nvPicPr>
          <p:cNvPr id="4" name="Picture 3" descr="you are doing great feedback-cart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360" y="1990392"/>
            <a:ext cx="3015463" cy="45791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B989112-9051-487A-B398-DCCDC68F20F9}"/>
                  </a:ext>
                </a:extLst>
              </p14:cNvPr>
              <p14:cNvContentPartPr/>
              <p14:nvPr/>
            </p14:nvContentPartPr>
            <p14:xfrm>
              <a:off x="4682160" y="4521240"/>
              <a:ext cx="2692800" cy="19051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B989112-9051-487A-B398-DCCDC68F20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2800" y="4511880"/>
                <a:ext cx="2711520" cy="192384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287fa17f-37aa-4677-80fa-d63412df171f@namprd09">
            <a:extLst>
              <a:ext uri="{FF2B5EF4-FFF2-40B4-BE49-F238E27FC236}">
                <a16:creationId xmlns:a16="http://schemas.microsoft.com/office/drawing/2014/main" id="{520FC98D-F401-44EA-A680-0BBF9AA0E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0000">
            <a:off x="3517256" y="629789"/>
            <a:ext cx="6201786" cy="614827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3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91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evaluation?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Setting a value of </a:t>
            </a:r>
          </a:p>
          <a:p>
            <a:pPr marL="0" indent="0">
              <a:buNone/>
            </a:pPr>
            <a:r>
              <a:rPr lang="en-US" sz="2400" dirty="0"/>
              <a:t>       something in a </a:t>
            </a:r>
          </a:p>
          <a:p>
            <a:pPr marL="0" indent="0">
              <a:buNone/>
            </a:pPr>
            <a:r>
              <a:rPr lang="en-US" sz="2400" dirty="0"/>
              <a:t>    thoughtful manner</a:t>
            </a:r>
          </a:p>
          <a:p>
            <a:endParaRPr lang="en-US" sz="2400" dirty="0"/>
          </a:p>
          <a:p>
            <a:r>
              <a:rPr lang="en-US" sz="2400" dirty="0"/>
              <a:t>Appraisal</a:t>
            </a:r>
          </a:p>
        </p:txBody>
      </p:sp>
    </p:spTree>
    <p:extLst>
      <p:ext uri="{BB962C8B-B14F-4D97-AF65-F5344CB8AC3E}">
        <p14:creationId xmlns:p14="http://schemas.microsoft.com/office/powerpoint/2010/main" val="377327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sandwich feedback mag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6" b="8806"/>
          <a:stretch>
            <a:fillRect/>
          </a:stretch>
        </p:blipFill>
        <p:spPr>
          <a:xfrm>
            <a:off x="2369399" y="708238"/>
            <a:ext cx="8915400" cy="4750077"/>
          </a:xfrm>
        </p:spPr>
      </p:pic>
      <p:pic>
        <p:nvPicPr>
          <p:cNvPr id="5" name="Graphic 4" descr="Scales of Justice">
            <a:extLst>
              <a:ext uri="{FF2B5EF4-FFF2-40B4-BE49-F238E27FC236}">
                <a16:creationId xmlns:a16="http://schemas.microsoft.com/office/drawing/2014/main" id="{4286AF19-7A85-47A3-A683-D37243267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54247" y="3636818"/>
            <a:ext cx="914400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80A2E1-DF52-4892-A0B5-E1DC842877FF}"/>
              </a:ext>
            </a:extLst>
          </p:cNvPr>
          <p:cNvSpPr/>
          <p:nvPr/>
        </p:nvSpPr>
        <p:spPr>
          <a:xfrm>
            <a:off x="6068290" y="3931920"/>
            <a:ext cx="2044931" cy="619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 needs improvement</a:t>
            </a:r>
          </a:p>
        </p:txBody>
      </p:sp>
    </p:spTree>
    <p:extLst>
      <p:ext uri="{BB962C8B-B14F-4D97-AF65-F5344CB8AC3E}">
        <p14:creationId xmlns:p14="http://schemas.microsoft.com/office/powerpoint/2010/main" val="119926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4521" y="250468"/>
            <a:ext cx="8915400" cy="6190973"/>
          </a:xfrm>
        </p:spPr>
        <p:txBody>
          <a:bodyPr>
            <a:normAutofit/>
          </a:bodyPr>
          <a:lstStyle/>
          <a:p>
            <a:r>
              <a:rPr lang="en-US" sz="2800" dirty="0"/>
              <a:t>When delivered in a positive, constructive way, you can communicate something negative without offending or putting the other person on the defensive. </a:t>
            </a:r>
          </a:p>
          <a:p>
            <a:r>
              <a:rPr lang="en-US" sz="2800" dirty="0"/>
              <a:t>At the same time, you help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    solve the problem</a:t>
            </a:r>
            <a:r>
              <a:rPr lang="en-US" sz="2800" dirty="0"/>
              <a:t>,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    change behavior</a:t>
            </a:r>
            <a:r>
              <a:rPr lang="en-US" sz="2800" dirty="0">
                <a:solidFill>
                  <a:schemeClr val="tx1"/>
                </a:solidFill>
              </a:rPr>
              <a:t>,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dirty="0"/>
              <a:t>and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accent1"/>
                </a:solidFill>
              </a:rPr>
              <a:t>    work towards established goals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 degree to which you’re successful at this will indicate how good your interpersonal skills are.</a:t>
            </a:r>
          </a:p>
        </p:txBody>
      </p:sp>
    </p:spTree>
    <p:extLst>
      <p:ext uri="{BB962C8B-B14F-4D97-AF65-F5344CB8AC3E}">
        <p14:creationId xmlns:p14="http://schemas.microsoft.com/office/powerpoint/2010/main" val="3139356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ice tie-employee-employer-staff-ktan381_lo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289" r="-104289"/>
          <a:stretch>
            <a:fillRect/>
          </a:stretch>
        </p:blipFill>
        <p:spPr>
          <a:xfrm>
            <a:off x="2003043" y="415174"/>
            <a:ext cx="8915400" cy="5312883"/>
          </a:xfrm>
        </p:spPr>
      </p:pic>
    </p:spTree>
    <p:extLst>
      <p:ext uri="{BB962C8B-B14F-4D97-AF65-F5344CB8AC3E}">
        <p14:creationId xmlns:p14="http://schemas.microsoft.com/office/powerpoint/2010/main" val="1307151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randomized control trial of medical student reactions to feedback.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4789" y="2133599"/>
            <a:ext cx="8915400" cy="4167447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2 groups of M2 and M3 students taught </a:t>
            </a:r>
          </a:p>
          <a:p>
            <a:pPr marL="0" indent="0">
              <a:buNone/>
            </a:pPr>
            <a:r>
              <a:rPr lang="en-US" sz="7200" dirty="0"/>
              <a:t>      how to tie 2-handed surgical knots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sz="7200" b="1" dirty="0"/>
              <a:t>Group 1 </a:t>
            </a:r>
            <a:r>
              <a:rPr lang="en-US" sz="7200" dirty="0"/>
              <a:t>got specific, constructive feedback </a:t>
            </a:r>
          </a:p>
          <a:p>
            <a:pPr marL="0" indent="0">
              <a:buNone/>
            </a:pPr>
            <a:r>
              <a:rPr lang="en-US" sz="7200" dirty="0"/>
              <a:t>                 on how to improve</a:t>
            </a:r>
          </a:p>
          <a:p>
            <a:r>
              <a:rPr lang="en-US" sz="7200" b="1" dirty="0"/>
              <a:t>Group 2 </a:t>
            </a:r>
            <a:r>
              <a:rPr lang="en-US" sz="7200" dirty="0"/>
              <a:t>received general compliments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7200" dirty="0"/>
              <a:t>Satisfaction              Group 2 &gt; Group 1</a:t>
            </a:r>
          </a:p>
          <a:p>
            <a:r>
              <a:rPr lang="en-US" sz="7200" dirty="0"/>
              <a:t>Performance           Group1 &gt; Group 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1200" dirty="0"/>
              <a:t>“An investigation of medical student reactions to feedback: a </a:t>
            </a:r>
            <a:r>
              <a:rPr lang="en-US" sz="1200" dirty="0" err="1"/>
              <a:t>randomised</a:t>
            </a:r>
            <a:r>
              <a:rPr lang="en-US" sz="1200" dirty="0"/>
              <a:t> controlled trial”   </a:t>
            </a:r>
            <a:r>
              <a:rPr lang="en-US" sz="1200" dirty="0" err="1"/>
              <a:t>Boehler</a:t>
            </a:r>
            <a:r>
              <a:rPr lang="en-US" sz="1200" dirty="0"/>
              <a:t>, Margaret L., Rogers, David A., </a:t>
            </a:r>
            <a:r>
              <a:rPr lang="en-US" sz="1200" dirty="0" err="1"/>
              <a:t>Schwind</a:t>
            </a:r>
            <a:r>
              <a:rPr lang="en-US" sz="1200" dirty="0"/>
              <a:t>, Cathy J. </a:t>
            </a:r>
            <a:r>
              <a:rPr lang="en-US" sz="1200" dirty="0" err="1"/>
              <a:t>el.al</a:t>
            </a:r>
            <a:r>
              <a:rPr lang="en-US" sz="1200" dirty="0"/>
              <a:t>  </a:t>
            </a:r>
            <a:r>
              <a:rPr lang="en-US" sz="1200" u="sng" dirty="0"/>
              <a:t>Medical Education</a:t>
            </a:r>
            <a:r>
              <a:rPr lang="en-US" sz="1200" dirty="0"/>
              <a:t> 2006; 40: 746-749   Blackwell Publishing Ltd 2006. </a:t>
            </a:r>
            <a:endParaRPr lang="en-US" sz="1200" u="sng" dirty="0"/>
          </a:p>
        </p:txBody>
      </p:sp>
      <p:pic>
        <p:nvPicPr>
          <p:cNvPr id="4" name="Picture 3" descr="knot  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85" y="1953759"/>
            <a:ext cx="2991903" cy="323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are the Characteristics of Good Constructive Feedback?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Given with the goal of improvement                  </a:t>
            </a:r>
          </a:p>
          <a:p>
            <a:r>
              <a:rPr lang="en-US" sz="2400" dirty="0"/>
              <a:t>Issue-specific</a:t>
            </a:r>
          </a:p>
          <a:p>
            <a:r>
              <a:rPr lang="en-US" sz="2400" dirty="0"/>
              <a:t>Action-oriented</a:t>
            </a:r>
          </a:p>
          <a:p>
            <a:r>
              <a:rPr lang="en-US" sz="2400" dirty="0"/>
              <a:t>Solution-oriented</a:t>
            </a:r>
          </a:p>
          <a:p>
            <a:r>
              <a:rPr lang="en-US" sz="2400" dirty="0"/>
              <a:t>Timely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42533" y="2063658"/>
            <a:ext cx="4338674" cy="38239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Honesty</a:t>
            </a:r>
          </a:p>
          <a:p>
            <a:r>
              <a:rPr lang="en-US" sz="2400" dirty="0"/>
              <a:t>Respectful</a:t>
            </a:r>
          </a:p>
          <a:p>
            <a:r>
              <a:rPr lang="en-US" sz="2400" dirty="0"/>
              <a:t>Clear</a:t>
            </a:r>
          </a:p>
          <a:p>
            <a:r>
              <a:rPr lang="en-US" sz="2400" dirty="0"/>
              <a:t>Objective</a:t>
            </a:r>
          </a:p>
          <a:p>
            <a:r>
              <a:rPr lang="en-US" sz="2400" dirty="0"/>
              <a:t>Supportive</a:t>
            </a:r>
          </a:p>
          <a:p>
            <a:r>
              <a:rPr lang="en-US" sz="2400" dirty="0"/>
              <a:t>Motivating</a:t>
            </a:r>
          </a:p>
        </p:txBody>
      </p:sp>
    </p:spTree>
    <p:extLst>
      <p:ext uri="{BB962C8B-B14F-4D97-AF65-F5344CB8AC3E}">
        <p14:creationId xmlns:p14="http://schemas.microsoft.com/office/powerpoint/2010/main" val="4294827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044576"/>
            <a:ext cx="8915400" cy="50685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/>
              <a:t>How do I get feedback?</a:t>
            </a:r>
          </a:p>
          <a:p>
            <a:pPr marL="0" indent="0">
              <a:buNone/>
            </a:pPr>
            <a:r>
              <a:rPr lang="en-US" sz="2400" dirty="0"/>
              <a:t>Ask for feedback and listen to what you hear with an open mind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What do I do with it?</a:t>
            </a:r>
          </a:p>
          <a:p>
            <a:pPr marL="0" indent="0">
              <a:buNone/>
            </a:pPr>
            <a:r>
              <a:rPr lang="en-US" sz="2400" dirty="0"/>
              <a:t>Accept the comments in the spirit with which they are given.   </a:t>
            </a:r>
          </a:p>
          <a:p>
            <a:pPr marL="0" indent="0">
              <a:buNone/>
            </a:pPr>
            <a:r>
              <a:rPr lang="en-US" sz="2600" b="1" dirty="0"/>
              <a:t>Be professional.  </a:t>
            </a:r>
            <a:r>
              <a:rPr lang="en-US" sz="2400" dirty="0"/>
              <a:t>Take the actions to change.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Can I give feedback?</a:t>
            </a:r>
          </a:p>
          <a:p>
            <a:pPr marL="0" indent="0">
              <a:buNone/>
            </a:pPr>
            <a:r>
              <a:rPr lang="en-US" sz="2400" dirty="0"/>
              <a:t>Absolutely, just keep in mind that it is issue specific and given to improve performance.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52079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ople will forget89d397abf8a85720c6ccfa2d7041a36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69" y="2905919"/>
            <a:ext cx="2247900" cy="2390775"/>
          </a:xfrm>
        </p:spPr>
      </p:pic>
    </p:spTree>
    <p:extLst>
      <p:ext uri="{BB962C8B-B14F-4D97-AF65-F5344CB8AC3E}">
        <p14:creationId xmlns:p14="http://schemas.microsoft.com/office/powerpoint/2010/main" val="1859244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F703B-DF14-48D7-A055-CCA807C5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789B8-6003-4E3B-8528-9E4E83279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05787"/>
            <a:ext cx="8596668" cy="4935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You will graduate from medical school but you will always be a student.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Start your good habits now……or improve on them.</a:t>
            </a:r>
          </a:p>
          <a:p>
            <a:pPr marL="0" indent="0">
              <a:buNone/>
            </a:pPr>
            <a:r>
              <a:rPr lang="en-US" sz="3600" dirty="0"/>
              <a:t>                                </a:t>
            </a:r>
            <a:r>
              <a:rPr lang="en-US" sz="3600" dirty="0">
                <a:solidFill>
                  <a:srgbClr val="009900"/>
                </a:solidFill>
              </a:rPr>
              <a:t>S. Douglas, M37</a:t>
            </a:r>
          </a:p>
        </p:txBody>
      </p:sp>
      <p:pic>
        <p:nvPicPr>
          <p:cNvPr id="4" name="Graphic 3" descr="Dog">
            <a:extLst>
              <a:ext uri="{FF2B5EF4-FFF2-40B4-BE49-F238E27FC236}">
                <a16:creationId xmlns:a16="http://schemas.microsoft.com/office/drawing/2014/main" id="{165E0420-3B68-4625-B3EA-E2AB3D40E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64938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8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0FB0E-4F9F-42E2-93EB-5B924F196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Welcome to the Last Great Senior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D8D78-CC10-4F61-A7D2-38D8CD243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You are no longer an M3.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You become an acting intern on most rotations.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You are responsible for your patients.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You are poised to help the M3s behind you.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Learn to take full responsibility.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Start your MD habits NOW.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Learn to give and receive feedback correctly.</a:t>
            </a:r>
          </a:p>
        </p:txBody>
      </p:sp>
    </p:spTree>
    <p:extLst>
      <p:ext uri="{BB962C8B-B14F-4D97-AF65-F5344CB8AC3E}">
        <p14:creationId xmlns:p14="http://schemas.microsoft.com/office/powerpoint/2010/main" val="597099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6733-5980-4AD8-9B20-BD1CE396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eba805b-9c97-4430-a7f9-21f9539927e9@namprd09">
            <a:extLst>
              <a:ext uri="{FF2B5EF4-FFF2-40B4-BE49-F238E27FC236}">
                <a16:creationId xmlns:a16="http://schemas.microsoft.com/office/drawing/2014/main" id="{300238E5-C8B7-437B-BC0A-82997C6883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72" y="251229"/>
            <a:ext cx="5852160" cy="655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25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3934B-05C7-4151-9032-2CC1E12F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625D44-45CD-4A13-8EAF-96DF7CAC3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58" y="1163782"/>
            <a:ext cx="7564581" cy="487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64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Line 2">
            <a:extLst>
              <a:ext uri="{FF2B5EF4-FFF2-40B4-BE49-F238E27FC236}">
                <a16:creationId xmlns:a16="http://schemas.microsoft.com/office/drawing/2014/main" id="{2549237A-B32D-42FB-AB25-0F1EC00E78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1446027"/>
            <a:ext cx="6498265" cy="177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26F92BB1-075C-4B1F-A685-5DC260BB7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en-US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   POINTS TO REMEMBER</a:t>
            </a:r>
            <a:endParaRPr lang="en-US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AAD2F486-E334-4F2E-900D-F83A3E3A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120000"/>
              <a:buFontTx/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Find what you love and what you do well…….then, make that the mission of your life.									   </a:t>
            </a:r>
            <a:r>
              <a:rPr lang="en-US" altLang="en-US" sz="44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Colin Powell</a:t>
            </a: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endParaRPr lang="en-US" altLang="en-US" sz="44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869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>
            <a:extLst>
              <a:ext uri="{FF2B5EF4-FFF2-40B4-BE49-F238E27FC236}">
                <a16:creationId xmlns:a16="http://schemas.microsoft.com/office/drawing/2014/main" id="{FDF7FFCD-022E-483E-BBEB-A8BDFA8BE6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1403498"/>
            <a:ext cx="6519530" cy="4430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14C4E31-8D5F-411A-9480-4E1CAF878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en-US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   POINTS TO REMEMBER</a:t>
            </a:r>
            <a:endParaRPr lang="en-US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585810CA-83C3-4636-A89B-E9286ED2A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362200"/>
            <a:ext cx="7772400" cy="4114800"/>
          </a:xfrm>
        </p:spPr>
        <p:txBody>
          <a:bodyPr/>
          <a:lstStyle/>
          <a:p>
            <a:pPr>
              <a:buClr>
                <a:schemeClr val="accent1"/>
              </a:buClr>
              <a:buSzPct val="120000"/>
              <a:buFontTx/>
              <a:buNone/>
            </a:pPr>
            <a:r>
              <a:rPr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The real art of conversation is not only to say the right thing at the right time, but also to leave unsaid the wrong thing at the tempting moment.</a:t>
            </a:r>
          </a:p>
        </p:txBody>
      </p:sp>
    </p:spTree>
    <p:extLst>
      <p:ext uri="{BB962C8B-B14F-4D97-AF65-F5344CB8AC3E}">
        <p14:creationId xmlns:p14="http://schemas.microsoft.com/office/powerpoint/2010/main" val="3950050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Line 2">
            <a:extLst>
              <a:ext uri="{FF2B5EF4-FFF2-40B4-BE49-F238E27FC236}">
                <a16:creationId xmlns:a16="http://schemas.microsoft.com/office/drawing/2014/main" id="{D7EE9625-D0B0-4CF8-A019-76BB272CD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121" y="1500962"/>
            <a:ext cx="777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D5E480D8-2AD2-4DC7-AAE6-FDC4A0F4DE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POINTS TO REMEMBER</a:t>
            </a:r>
            <a:endParaRPr lang="en-US" altLang="en-US" sz="3200">
              <a:latin typeface="Comic Sans MS" panose="030F0702030302020204" pitchFamily="66" charset="0"/>
            </a:endParaRPr>
          </a:p>
        </p:txBody>
      </p:sp>
      <p:sp>
        <p:nvSpPr>
          <p:cNvPr id="130052" name="Rectangle 4">
            <a:extLst>
              <a:ext uri="{FF2B5EF4-FFF2-40B4-BE49-F238E27FC236}">
                <a16:creationId xmlns:a16="http://schemas.microsoft.com/office/drawing/2014/main" id="{E807DA7E-302C-4EC1-BBD3-744CA96C1E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743200"/>
            <a:ext cx="7772400" cy="4114800"/>
          </a:xfrm>
        </p:spPr>
        <p:txBody>
          <a:bodyPr/>
          <a:lstStyle/>
          <a:p>
            <a:pPr algn="ctr">
              <a:buClr>
                <a:schemeClr val="accent1"/>
              </a:buClr>
              <a:buSzPct val="120000"/>
              <a:buFontTx/>
              <a:buNone/>
            </a:pPr>
            <a:r>
              <a:rPr lang="en-US" alt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Always be a little nicer than necessary.</a:t>
            </a:r>
          </a:p>
        </p:txBody>
      </p:sp>
    </p:spTree>
    <p:extLst>
      <p:ext uri="{BB962C8B-B14F-4D97-AF65-F5344CB8AC3E}">
        <p14:creationId xmlns:p14="http://schemas.microsoft.com/office/powerpoint/2010/main" val="3991623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Line 2">
            <a:extLst>
              <a:ext uri="{FF2B5EF4-FFF2-40B4-BE49-F238E27FC236}">
                <a16:creationId xmlns:a16="http://schemas.microsoft.com/office/drawing/2014/main" id="{22F85F5A-D78D-49F4-BC90-140FFA350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929" y="1437167"/>
            <a:ext cx="777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E2086B52-7F26-4F25-A910-F89E14755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POINTS TO REMEMBER</a:t>
            </a:r>
            <a:endParaRPr lang="en-US" altLang="en-US" sz="3200">
              <a:latin typeface="Comic Sans MS" panose="030F0702030302020204" pitchFamily="66" charset="0"/>
            </a:endParaRPr>
          </a:p>
        </p:txBody>
      </p:sp>
      <p:sp>
        <p:nvSpPr>
          <p:cNvPr id="124932" name="Rectangle 4">
            <a:extLst>
              <a:ext uri="{FF2B5EF4-FFF2-40B4-BE49-F238E27FC236}">
                <a16:creationId xmlns:a16="http://schemas.microsoft.com/office/drawing/2014/main" id="{9F4F0775-2FF2-4E0C-9CFA-861544902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514600"/>
            <a:ext cx="7772400" cy="4114800"/>
          </a:xfrm>
        </p:spPr>
        <p:txBody>
          <a:bodyPr/>
          <a:lstStyle/>
          <a:p>
            <a:pPr algn="ctr">
              <a:buClr>
                <a:schemeClr val="accent1"/>
              </a:buClr>
              <a:buSzPct val="120000"/>
              <a:buFontTx/>
              <a:buNone/>
            </a:pPr>
            <a:r>
              <a:rPr lang="en-US" alt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 sure what you do each day is what you can sleep on each night.</a:t>
            </a:r>
          </a:p>
        </p:txBody>
      </p:sp>
    </p:spTree>
    <p:extLst>
      <p:ext uri="{BB962C8B-B14F-4D97-AF65-F5344CB8AC3E}">
        <p14:creationId xmlns:p14="http://schemas.microsoft.com/office/powerpoint/2010/main" val="29093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>
            <a:extLst>
              <a:ext uri="{FF2B5EF4-FFF2-40B4-BE49-F238E27FC236}">
                <a16:creationId xmlns:a16="http://schemas.microsoft.com/office/drawing/2014/main" id="{73AF053B-F31B-4FFB-8603-3D27509FF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223" y="1437167"/>
            <a:ext cx="777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FD0EDFD-6DB8-4A35-A802-A718FCA3E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POINTS TO REMEMBER</a:t>
            </a:r>
            <a:endParaRPr lang="en-US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65D30C7-4C24-42F5-812B-05A990FB99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514600"/>
            <a:ext cx="7772400" cy="4114800"/>
          </a:xfrm>
        </p:spPr>
        <p:txBody>
          <a:bodyPr/>
          <a:lstStyle/>
          <a:p>
            <a:pPr>
              <a:buClr>
                <a:schemeClr val="accent1"/>
              </a:buClr>
              <a:buSzPct val="120000"/>
              <a:buFontTx/>
              <a:buNone/>
            </a:pPr>
            <a:r>
              <a:rPr lang="en-US" alt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Laughter</a:t>
            </a: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…..								  </a:t>
            </a:r>
          </a:p>
          <a:p>
            <a:pPr>
              <a:buClr>
                <a:schemeClr val="accent1"/>
              </a:buClr>
              <a:buSzPct val="120000"/>
              <a:buFontTx/>
              <a:buNone/>
            </a:pPr>
            <a:r>
              <a:rPr lang="en-US" altLang="en-US" sz="40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is</a:t>
            </a:r>
            <a:r>
              <a:rPr lang="en-US" altLang="en-US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good medicine.</a:t>
            </a:r>
          </a:p>
        </p:txBody>
      </p:sp>
    </p:spTree>
    <p:extLst>
      <p:ext uri="{BB962C8B-B14F-4D97-AF65-F5344CB8AC3E}">
        <p14:creationId xmlns:p14="http://schemas.microsoft.com/office/powerpoint/2010/main" val="3369625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2">
            <a:extLst>
              <a:ext uri="{FF2B5EF4-FFF2-40B4-BE49-F238E27FC236}">
                <a16:creationId xmlns:a16="http://schemas.microsoft.com/office/drawing/2014/main" id="{C495E2E2-74BD-4ED5-B3B4-A40B4A7C7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386" y="1511595"/>
            <a:ext cx="777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BF0D44A-84EC-4FFC-AFBA-046C34BF2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POINTS TO REMEMBER</a:t>
            </a:r>
            <a:endParaRPr lang="en-US" altLang="en-US" sz="3200">
              <a:latin typeface="Comic Sans MS" panose="030F0702030302020204" pitchFamily="66" charset="0"/>
            </a:endParaRP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CEA098A7-752D-47D3-AB29-0CE098605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514600"/>
            <a:ext cx="7772400" cy="4114800"/>
          </a:xfrm>
        </p:spPr>
        <p:txBody>
          <a:bodyPr/>
          <a:lstStyle/>
          <a:p>
            <a:pPr>
              <a:buClr>
                <a:schemeClr val="accent1"/>
              </a:buClr>
              <a:buSzPct val="120000"/>
              <a:buFontTx/>
              <a:buNone/>
            </a:pPr>
            <a:r>
              <a:rPr lang="en-US" altLang="en-US" sz="54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Stuff………..								happens!!</a:t>
            </a:r>
          </a:p>
        </p:txBody>
      </p:sp>
    </p:spTree>
    <p:extLst>
      <p:ext uri="{BB962C8B-B14F-4D97-AF65-F5344CB8AC3E}">
        <p14:creationId xmlns:p14="http://schemas.microsoft.com/office/powerpoint/2010/main" val="3226803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Line 2">
            <a:extLst>
              <a:ext uri="{FF2B5EF4-FFF2-40B4-BE49-F238E27FC236}">
                <a16:creationId xmlns:a16="http://schemas.microsoft.com/office/drawing/2014/main" id="{830345BB-6D7C-4381-AE98-10D2172969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121" y="1458433"/>
            <a:ext cx="777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DC85F4B9-5897-4953-9DB5-3D3757FD35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POINTS TO REMEMBER</a:t>
            </a:r>
            <a:endParaRPr lang="en-US" altLang="en-US" sz="3200">
              <a:latin typeface="Comic Sans MS" panose="030F0702030302020204" pitchFamily="66" charset="0"/>
            </a:endParaRPr>
          </a:p>
        </p:txBody>
      </p:sp>
      <p:sp>
        <p:nvSpPr>
          <p:cNvPr id="122884" name="Rectangle 4">
            <a:extLst>
              <a:ext uri="{FF2B5EF4-FFF2-40B4-BE49-F238E27FC236}">
                <a16:creationId xmlns:a16="http://schemas.microsoft.com/office/drawing/2014/main" id="{D733209F-FBEC-4668-AEC6-B6A18F25C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514600"/>
            <a:ext cx="7772400" cy="4114800"/>
          </a:xfrm>
        </p:spPr>
        <p:txBody>
          <a:bodyPr/>
          <a:lstStyle/>
          <a:p>
            <a:pPr algn="ctr">
              <a:buClr>
                <a:schemeClr val="accent1"/>
              </a:buClr>
              <a:buSzPct val="120000"/>
              <a:buFontTx/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“WHAT LIES BEHIND US AND WHAT LIES BEFORE US ARE TINY MATTERS COMPARED TO </a:t>
            </a:r>
            <a:r>
              <a:rPr lang="en-US" alt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LIES WITHIN US</a:t>
            </a:r>
            <a:r>
              <a:rPr lang="en-US" altLang="en-US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”.</a:t>
            </a:r>
            <a:r>
              <a:rPr lang="en-US" alt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3539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>
            <a:extLst>
              <a:ext uri="{FF2B5EF4-FFF2-40B4-BE49-F238E27FC236}">
                <a16:creationId xmlns:a16="http://schemas.microsoft.com/office/drawing/2014/main" id="{3E4AB608-24BE-49DA-85F8-FA821DA670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223" y="1511596"/>
            <a:ext cx="777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BC02E2C-79BE-4C24-B1BD-D28004A1A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POINTS TO REMEMBER</a:t>
            </a:r>
            <a:endParaRPr lang="en-US" altLang="en-US" sz="3200">
              <a:latin typeface="Comic Sans MS" panose="030F0702030302020204" pitchFamily="66" charset="0"/>
            </a:endParaRP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B8C0DCD0-F5D5-4DC1-B810-8B19D7261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514600"/>
            <a:ext cx="7772400" cy="4114800"/>
          </a:xfrm>
        </p:spPr>
        <p:txBody>
          <a:bodyPr/>
          <a:lstStyle/>
          <a:p>
            <a:pPr>
              <a:buClr>
                <a:schemeClr val="accent1"/>
              </a:buClr>
              <a:buSzPct val="120000"/>
              <a:buFontTx/>
              <a:buNone/>
            </a:pPr>
            <a:r>
              <a:rPr lang="en-US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What you get by reaching your goals is not nearly as important as what you become by reaching them.</a:t>
            </a:r>
          </a:p>
        </p:txBody>
      </p:sp>
    </p:spTree>
    <p:extLst>
      <p:ext uri="{BB962C8B-B14F-4D97-AF65-F5344CB8AC3E}">
        <p14:creationId xmlns:p14="http://schemas.microsoft.com/office/powerpoint/2010/main" val="195874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C806A-752A-45BB-AEC9-E3B5EA1FA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Professionalism Pillars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535A8-7E74-4044-BDB4-6D12A2FFC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188" y="1682865"/>
            <a:ext cx="8596668" cy="4703155"/>
          </a:xfrm>
        </p:spPr>
        <p:txBody>
          <a:bodyPr>
            <a:normAutofit/>
          </a:bodyPr>
          <a:lstStyle/>
          <a:p>
            <a:r>
              <a:rPr lang="en-US" sz="3000" dirty="0"/>
              <a:t>Respect</a:t>
            </a:r>
          </a:p>
          <a:p>
            <a:r>
              <a:rPr lang="en-US" sz="3000" dirty="0"/>
              <a:t>Empathy</a:t>
            </a:r>
          </a:p>
          <a:p>
            <a:r>
              <a:rPr lang="en-US" sz="3000" dirty="0"/>
              <a:t>Honesty</a:t>
            </a:r>
          </a:p>
          <a:p>
            <a:r>
              <a:rPr lang="en-US" sz="3000" dirty="0"/>
              <a:t>Decorum</a:t>
            </a:r>
          </a:p>
          <a:p>
            <a:r>
              <a:rPr lang="en-US" sz="3000" dirty="0"/>
              <a:t>Punctuality</a:t>
            </a:r>
          </a:p>
          <a:p>
            <a:r>
              <a:rPr lang="en-US" sz="3000" dirty="0"/>
              <a:t>Collaboration</a:t>
            </a:r>
          </a:p>
          <a:p>
            <a:r>
              <a:rPr lang="en-US" sz="3000" dirty="0"/>
              <a:t>Accountability</a:t>
            </a:r>
          </a:p>
          <a:p>
            <a:r>
              <a:rPr lang="en-US" sz="3000" dirty="0"/>
              <a:t>Confidentiality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43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>
            <a:extLst>
              <a:ext uri="{FF2B5EF4-FFF2-40B4-BE49-F238E27FC236}">
                <a16:creationId xmlns:a16="http://schemas.microsoft.com/office/drawing/2014/main" id="{D297A9A8-1796-40B3-BD22-022CB603B3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121" y="1426535"/>
            <a:ext cx="7772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B38A1E5-50D8-4F38-846C-C435B2F17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POINTS TO REMEMBER</a:t>
            </a:r>
            <a:endParaRPr lang="en-US" altLang="en-US" sz="3200">
              <a:latin typeface="Comic Sans MS" panose="030F0702030302020204" pitchFamily="66" charset="0"/>
            </a:endParaRP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46567D7B-AABE-4D7D-A5FC-9344A7DC2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514600"/>
            <a:ext cx="7772400" cy="4114800"/>
          </a:xfrm>
        </p:spPr>
        <p:txBody>
          <a:bodyPr/>
          <a:lstStyle/>
          <a:p>
            <a:pPr>
              <a:buClr>
                <a:schemeClr val="accent1"/>
              </a:buClr>
              <a:buSzPct val="120000"/>
              <a:buFontTx/>
              <a:buNone/>
            </a:pPr>
            <a:r>
              <a:rPr lang="en-US" alt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Of all the things that we do as physicians, what our patients are most likely to remember is our compassion.</a:t>
            </a:r>
          </a:p>
        </p:txBody>
      </p:sp>
    </p:spTree>
    <p:extLst>
      <p:ext uri="{BB962C8B-B14F-4D97-AF65-F5344CB8AC3E}">
        <p14:creationId xmlns:p14="http://schemas.microsoft.com/office/powerpoint/2010/main" val="1788236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E86C13FF-20A8-4C3D-A462-1787C9343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9433" y="818707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tx1"/>
                </a:solidFill>
              </a:rPr>
              <a:t>Watch your </a:t>
            </a:r>
            <a:r>
              <a:rPr lang="en-US" altLang="en-US" b="1" dirty="0">
                <a:solidFill>
                  <a:srgbClr val="FFFF99"/>
                </a:solidFill>
              </a:rPr>
              <a:t>thoughts</a:t>
            </a:r>
            <a:r>
              <a:rPr lang="en-US" altLang="en-US" b="1" dirty="0">
                <a:solidFill>
                  <a:schemeClr val="tx1"/>
                </a:solidFill>
              </a:rPr>
              <a:t>, they become </a:t>
            </a:r>
            <a:r>
              <a:rPr lang="en-US" altLang="en-US" b="1" dirty="0">
                <a:solidFill>
                  <a:srgbClr val="FFFF00"/>
                </a:solidFill>
              </a:rPr>
              <a:t>words</a:t>
            </a:r>
            <a:r>
              <a:rPr lang="en-US" altLang="en-US" b="1" dirty="0">
                <a:solidFill>
                  <a:schemeClr val="tx1"/>
                </a:solidFill>
              </a:rPr>
              <a:t>;</a:t>
            </a:r>
            <a:br>
              <a:rPr lang="en-US" altLang="en-US" b="1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>Watch your </a:t>
            </a:r>
            <a:r>
              <a:rPr lang="en-US" altLang="en-US" b="1" dirty="0">
                <a:solidFill>
                  <a:srgbClr val="FFFF00"/>
                </a:solidFill>
              </a:rPr>
              <a:t>words</a:t>
            </a:r>
            <a:r>
              <a:rPr lang="en-US" altLang="en-US" b="1" dirty="0">
                <a:solidFill>
                  <a:schemeClr val="tx1"/>
                </a:solidFill>
              </a:rPr>
              <a:t>, they become </a:t>
            </a:r>
            <a:r>
              <a:rPr lang="en-US" altLang="en-US" b="1" dirty="0">
                <a:solidFill>
                  <a:srgbClr val="99FF33"/>
                </a:solidFill>
              </a:rPr>
              <a:t>action</a:t>
            </a:r>
            <a:r>
              <a:rPr lang="en-US" altLang="en-US" b="1" dirty="0">
                <a:solidFill>
                  <a:schemeClr val="tx1"/>
                </a:solidFill>
              </a:rPr>
              <a:t>;</a:t>
            </a:r>
            <a:br>
              <a:rPr lang="en-US" altLang="en-US" b="1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>Watch your </a:t>
            </a:r>
            <a:r>
              <a:rPr lang="en-US" altLang="en-US" b="1" dirty="0">
                <a:solidFill>
                  <a:srgbClr val="99FF33"/>
                </a:solidFill>
              </a:rPr>
              <a:t>actions</a:t>
            </a:r>
            <a:r>
              <a:rPr lang="en-US" altLang="en-US" b="1" dirty="0">
                <a:solidFill>
                  <a:schemeClr val="tx1"/>
                </a:solidFill>
              </a:rPr>
              <a:t>, they become </a:t>
            </a:r>
            <a:r>
              <a:rPr lang="en-US" altLang="en-US" b="1" dirty="0">
                <a:solidFill>
                  <a:srgbClr val="00CC00"/>
                </a:solidFill>
              </a:rPr>
              <a:t>habits</a:t>
            </a:r>
            <a:r>
              <a:rPr lang="en-US" altLang="en-US" b="1" dirty="0">
                <a:solidFill>
                  <a:schemeClr val="tx1"/>
                </a:solidFill>
              </a:rPr>
              <a:t>;</a:t>
            </a:r>
            <a:br>
              <a:rPr lang="en-US" altLang="en-US" b="1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>Watch your </a:t>
            </a:r>
            <a:r>
              <a:rPr lang="en-US" altLang="en-US" b="1" dirty="0">
                <a:solidFill>
                  <a:srgbClr val="00CC00"/>
                </a:solidFill>
              </a:rPr>
              <a:t>habits</a:t>
            </a:r>
            <a:r>
              <a:rPr lang="en-US" altLang="en-US" b="1" dirty="0">
                <a:solidFill>
                  <a:schemeClr val="tx1"/>
                </a:solidFill>
              </a:rPr>
              <a:t>, they become </a:t>
            </a:r>
            <a:r>
              <a:rPr lang="en-US" altLang="en-US" b="1" dirty="0">
                <a:solidFill>
                  <a:srgbClr val="00FFFF"/>
                </a:solidFill>
              </a:rPr>
              <a:t>character</a:t>
            </a:r>
            <a:r>
              <a:rPr lang="en-US" altLang="en-US" b="1" dirty="0">
                <a:solidFill>
                  <a:schemeClr val="tx1"/>
                </a:solidFill>
              </a:rPr>
              <a:t>;</a:t>
            </a:r>
            <a:br>
              <a:rPr lang="en-US" altLang="en-US" b="1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>Watch your</a:t>
            </a:r>
            <a:r>
              <a:rPr lang="en-US" altLang="en-US" b="1" dirty="0">
                <a:solidFill>
                  <a:schemeClr val="hlink"/>
                </a:solidFill>
              </a:rPr>
              <a:t> </a:t>
            </a:r>
            <a:r>
              <a:rPr lang="en-US" altLang="en-US" b="1" dirty="0">
                <a:solidFill>
                  <a:srgbClr val="00FFFF"/>
                </a:solidFill>
              </a:rPr>
              <a:t>character</a:t>
            </a:r>
            <a:r>
              <a:rPr lang="en-US" altLang="en-US" b="1" dirty="0">
                <a:solidFill>
                  <a:schemeClr val="tx1"/>
                </a:solidFill>
              </a:rPr>
              <a:t>, for it becomes your </a:t>
            </a:r>
            <a:r>
              <a:rPr lang="en-US" altLang="en-US" b="1" dirty="0">
                <a:solidFill>
                  <a:srgbClr val="FF0000"/>
                </a:solidFill>
              </a:rPr>
              <a:t>destiny</a:t>
            </a:r>
            <a:r>
              <a:rPr lang="en-US" altLang="en-US" b="1" dirty="0">
                <a:solidFill>
                  <a:schemeClr val="tx1"/>
                </a:solidFill>
              </a:rPr>
              <a:t>.</a:t>
            </a:r>
            <a:br>
              <a:rPr lang="en-US" altLang="en-US" b="1" dirty="0">
                <a:solidFill>
                  <a:schemeClr val="tx1"/>
                </a:solidFill>
              </a:rPr>
            </a:br>
            <a:endParaRPr lang="en-US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0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Professionalism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453775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u"/>
            </a:pPr>
            <a:r>
              <a:rPr lang="en-US" sz="2400" dirty="0"/>
              <a:t>Competence                                                    </a:t>
            </a:r>
            <a:r>
              <a:rPr lang="en-US" sz="2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</a:t>
            </a:r>
            <a:r>
              <a:rPr lang="en-US" sz="2400" dirty="0"/>
              <a:t>Accountability</a:t>
            </a:r>
          </a:p>
          <a:p>
            <a:pPr>
              <a:buFont typeface="Wingdings" charset="2"/>
              <a:buChar char="u"/>
            </a:pPr>
            <a:r>
              <a:rPr lang="en-US" sz="2400" dirty="0"/>
              <a:t>Keeping commitments                                      </a:t>
            </a:r>
            <a:r>
              <a:rPr lang="en-US" sz="2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</a:t>
            </a:r>
            <a:r>
              <a:rPr lang="en-US" sz="2400" dirty="0"/>
              <a:t>No bullying</a:t>
            </a:r>
          </a:p>
          <a:p>
            <a:pPr>
              <a:buFont typeface="Wingdings" charset="2"/>
              <a:buChar char="u"/>
            </a:pPr>
            <a:r>
              <a:rPr lang="en-US" sz="2400" dirty="0"/>
              <a:t>Language                                                         </a:t>
            </a:r>
            <a:r>
              <a:rPr lang="en-US" sz="2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</a:t>
            </a:r>
            <a:r>
              <a:rPr lang="en-US" sz="2400" dirty="0"/>
              <a:t>No gossiping</a:t>
            </a:r>
          </a:p>
          <a:p>
            <a:pPr>
              <a:buFont typeface="Wingdings" charset="2"/>
              <a:buChar char="u"/>
            </a:pPr>
            <a:r>
              <a:rPr lang="en-US" sz="2400" dirty="0"/>
              <a:t>Leave drama at home                                       </a:t>
            </a:r>
            <a:r>
              <a:rPr lang="en-US" sz="24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</a:t>
            </a:r>
            <a:r>
              <a:rPr lang="en-US" sz="2400" dirty="0">
                <a:ea typeface="Wingdings"/>
                <a:cs typeface="Wingdings"/>
                <a:sym typeface="Wingdings"/>
              </a:rPr>
              <a:t>Appearance</a:t>
            </a:r>
            <a:endParaRPr lang="en-US" sz="2400" dirty="0"/>
          </a:p>
          <a:p>
            <a:pPr>
              <a:buFont typeface="Wingdings" charset="2"/>
              <a:buChar char="u"/>
            </a:pPr>
            <a:r>
              <a:rPr lang="en-US" sz="2400" dirty="0"/>
              <a:t>Positive attitude</a:t>
            </a:r>
          </a:p>
          <a:p>
            <a:pPr>
              <a:buFont typeface="Wingdings" charset="2"/>
              <a:buChar char="u"/>
            </a:pPr>
            <a:r>
              <a:rPr lang="en-US" sz="2400" dirty="0"/>
              <a:t>Treat everyone with the same respect</a:t>
            </a:r>
          </a:p>
          <a:p>
            <a:pPr>
              <a:buFont typeface="Wingdings" charset="2"/>
              <a:buChar char="u"/>
            </a:pPr>
            <a:r>
              <a:rPr lang="en-US" sz="2400" dirty="0"/>
              <a:t>Emotions-stay poised and cool under pressure</a:t>
            </a:r>
          </a:p>
          <a:p>
            <a:pPr>
              <a:buFont typeface="Wingdings" charset="2"/>
              <a:buChar char="u"/>
            </a:pPr>
            <a:r>
              <a:rPr lang="en-US" sz="2400" dirty="0"/>
              <a:t>No lying, cheating, stealing, and other ethical lapses</a:t>
            </a:r>
          </a:p>
          <a:p>
            <a:pPr>
              <a:buFont typeface="Wingdings" charset="2"/>
              <a:buChar char="u"/>
            </a:pPr>
            <a:r>
              <a:rPr lang="en-US" sz="2400" dirty="0"/>
              <a:t>No jokes or sexual innuendos</a:t>
            </a:r>
          </a:p>
        </p:txBody>
      </p:sp>
      <p:pic>
        <p:nvPicPr>
          <p:cNvPr id="5" name="Graphic 4" descr="Scales of Justice">
            <a:extLst>
              <a:ext uri="{FF2B5EF4-FFF2-40B4-BE49-F238E27FC236}">
                <a16:creationId xmlns:a16="http://schemas.microsoft.com/office/drawing/2014/main" id="{A29B4AAE-6EB1-481E-82BD-510715339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1950" y="5058294"/>
            <a:ext cx="914400" cy="179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7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635" y="1453108"/>
            <a:ext cx="8915400" cy="4947692"/>
          </a:xfrm>
        </p:spPr>
        <p:txBody>
          <a:bodyPr>
            <a:normAutofit/>
          </a:bodyPr>
          <a:lstStyle/>
          <a:p>
            <a:r>
              <a:rPr lang="en-US" sz="2600" dirty="0"/>
              <a:t>Skill, good judgment, and polite behavior expected from a person trained to do a job well.</a:t>
            </a:r>
          </a:p>
          <a:p>
            <a:r>
              <a:rPr lang="en-US" sz="2600" dirty="0"/>
              <a:t>Shown by how you speak, listen, write and respond to emails or texts.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***</a:t>
            </a:r>
            <a:r>
              <a:rPr lang="en-US" sz="2400" b="1" dirty="0"/>
              <a:t>What you know</a:t>
            </a:r>
          </a:p>
          <a:p>
            <a:pPr marL="0" indent="0">
              <a:buNone/>
            </a:pPr>
            <a:r>
              <a:rPr lang="en-US" dirty="0"/>
              <a:t>               ***</a:t>
            </a:r>
            <a:r>
              <a:rPr lang="en-US" sz="2400" b="1" dirty="0"/>
              <a:t>How you do your job</a:t>
            </a:r>
          </a:p>
          <a:p>
            <a:pPr marL="0" indent="0">
              <a:buNone/>
            </a:pPr>
            <a:r>
              <a:rPr lang="en-US" dirty="0"/>
              <a:t>                                          </a:t>
            </a:r>
            <a:r>
              <a:rPr lang="en-US" sz="2400" b="1" dirty="0"/>
              <a:t>***How you behave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</a:t>
            </a:r>
            <a:r>
              <a:rPr lang="en-US" sz="2400" b="1" dirty="0"/>
              <a:t>***How you come across</a:t>
            </a:r>
          </a:p>
          <a:p>
            <a:pPr marL="0" indent="0">
              <a:buNone/>
            </a:pPr>
            <a:r>
              <a:rPr lang="en-US" sz="2400" b="1" dirty="0"/>
              <a:t>                                                                    ***How you dress</a:t>
            </a:r>
          </a:p>
        </p:txBody>
      </p:sp>
    </p:spTree>
    <p:extLst>
      <p:ext uri="{BB962C8B-B14F-4D97-AF65-F5344CB8AC3E}">
        <p14:creationId xmlns:p14="http://schemas.microsoft.com/office/powerpoint/2010/main" val="3762086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ofessionalism_label10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7" r="-4967"/>
          <a:stretch>
            <a:fillRect/>
          </a:stretch>
        </p:blipFill>
        <p:spPr>
          <a:xfrm>
            <a:off x="880731" y="755921"/>
            <a:ext cx="8915400" cy="5178562"/>
          </a:xfrm>
        </p:spPr>
      </p:pic>
    </p:spTree>
    <p:extLst>
      <p:ext uri="{BB962C8B-B14F-4D97-AF65-F5344CB8AC3E}">
        <p14:creationId xmlns:p14="http://schemas.microsoft.com/office/powerpoint/2010/main" val="176820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8A325-B49C-49A1-BFCF-7D39462A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Character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5FE38-92FA-4610-AAAD-8F179EC9B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/>
              <a:t>Is Who You are When No One is Looking</a:t>
            </a:r>
          </a:p>
        </p:txBody>
      </p:sp>
    </p:spTree>
    <p:extLst>
      <p:ext uri="{BB962C8B-B14F-4D97-AF65-F5344CB8AC3E}">
        <p14:creationId xmlns:p14="http://schemas.microsoft.com/office/powerpoint/2010/main" val="4147973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162E-A71B-41C7-AA65-2F8CFA31A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E1DB4-F1A7-431D-94B2-54CC41851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29810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Read your emails</a:t>
            </a:r>
          </a:p>
          <a:p>
            <a:r>
              <a:rPr lang="en-US" sz="2800" dirty="0"/>
              <a:t>Make appointments</a:t>
            </a:r>
          </a:p>
          <a:p>
            <a:r>
              <a:rPr lang="en-US" sz="2800" dirty="0"/>
              <a:t>Respond to your Assigned Dean</a:t>
            </a:r>
          </a:p>
          <a:p>
            <a:r>
              <a:rPr lang="en-US" sz="2800" dirty="0"/>
              <a:t>Show Up for Rotations</a:t>
            </a:r>
          </a:p>
          <a:p>
            <a:r>
              <a:rPr lang="en-US" sz="2800" dirty="0"/>
              <a:t>Be responsible for your patients</a:t>
            </a:r>
          </a:p>
          <a:p>
            <a:r>
              <a:rPr lang="en-US" sz="2800" dirty="0"/>
              <a:t>Be available</a:t>
            </a:r>
          </a:p>
          <a:p>
            <a:r>
              <a:rPr lang="en-US" sz="2800" dirty="0"/>
              <a:t>After you have matched, be sure to do all the your residency program requires-timely!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781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/>
              <a:t>Feedback and Self Reflection</a:t>
            </a:r>
          </a:p>
        </p:txBody>
      </p:sp>
      <p:pic>
        <p:nvPicPr>
          <p:cNvPr id="4" name="Content Placeholder 3" descr="What if we don't change index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94" y="3139281"/>
            <a:ext cx="2381250" cy="1924050"/>
          </a:xfrm>
        </p:spPr>
      </p:pic>
    </p:spTree>
    <p:extLst>
      <p:ext uri="{BB962C8B-B14F-4D97-AF65-F5344CB8AC3E}">
        <p14:creationId xmlns:p14="http://schemas.microsoft.com/office/powerpoint/2010/main" val="9199374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713</TotalTime>
  <Words>770</Words>
  <Application>Microsoft Office PowerPoint</Application>
  <PresentationFormat>Widescreen</PresentationFormat>
  <Paragraphs>169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Comic Sans MS</vt:lpstr>
      <vt:lpstr>Trebuchet MS</vt:lpstr>
      <vt:lpstr>Wingdings</vt:lpstr>
      <vt:lpstr>Wingdings 3</vt:lpstr>
      <vt:lpstr>Facet</vt:lpstr>
      <vt:lpstr>Moving to the  Next Stage</vt:lpstr>
      <vt:lpstr>Welcome to the Last Great Senior Year</vt:lpstr>
      <vt:lpstr>Professionalism Pillars</vt:lpstr>
      <vt:lpstr>Characteristics of Professionalism</vt:lpstr>
      <vt:lpstr>Professionalism</vt:lpstr>
      <vt:lpstr>PowerPoint Presentation</vt:lpstr>
      <vt:lpstr>Character</vt:lpstr>
      <vt:lpstr>PowerPoint Presentation</vt:lpstr>
      <vt:lpstr>Feedback and Self Reflection</vt:lpstr>
      <vt:lpstr>What is feedback?</vt:lpstr>
      <vt:lpstr>What is evaluation?</vt:lpstr>
      <vt:lpstr>PowerPoint Presentation</vt:lpstr>
      <vt:lpstr>PowerPoint Presentation</vt:lpstr>
      <vt:lpstr>PowerPoint Presentation</vt:lpstr>
      <vt:lpstr>A randomized control trial of medical student reactions to feedback.</vt:lpstr>
      <vt:lpstr>What are the Characteristics of Good Constructive Feedback?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POINTS TO REMEMBER</vt:lpstr>
      <vt:lpstr>      POINTS TO REMEMBER</vt:lpstr>
      <vt:lpstr>POINTS TO REMEMBER</vt:lpstr>
      <vt:lpstr>POINTS TO REMEMBER</vt:lpstr>
      <vt:lpstr>POINTS TO REMEMBER</vt:lpstr>
      <vt:lpstr>POINTS TO REMEMBER</vt:lpstr>
      <vt:lpstr>POINTS TO REMEMBER</vt:lpstr>
      <vt:lpstr>POINTS TO REMEMBER</vt:lpstr>
      <vt:lpstr>POINTS TO REMEMBER</vt:lpstr>
      <vt:lpstr>Watch your thoughts, they become words; Watch your words, they become action; Watch your actions, they become habits; Watch your habits, they become character; Watch your character, for it becomes your destiny. </vt:lpstr>
    </vt:vector>
  </TitlesOfParts>
  <Company>UMMC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</dc:title>
  <dc:creator>Thais B. Tonore</dc:creator>
  <cp:lastModifiedBy>Douglas, Sharon P. (VHAJAC)</cp:lastModifiedBy>
  <cp:revision>42</cp:revision>
  <dcterms:created xsi:type="dcterms:W3CDTF">2015-01-30T15:30:51Z</dcterms:created>
  <dcterms:modified xsi:type="dcterms:W3CDTF">2019-01-31T23:31:45Z</dcterms:modified>
</cp:coreProperties>
</file>